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52" r:id="rId2"/>
    <p:sldMasterId id="2147483663" r:id="rId3"/>
  </p:sldMasterIdLst>
  <p:notesMasterIdLst>
    <p:notesMasterId r:id="rId22"/>
  </p:notesMasterIdLst>
  <p:handoutMasterIdLst>
    <p:handoutMasterId r:id="rId23"/>
  </p:handoutMasterIdLst>
  <p:sldIdLst>
    <p:sldId id="272" r:id="rId4"/>
    <p:sldId id="38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2" r:id="rId14"/>
    <p:sldId id="383" r:id="rId15"/>
    <p:sldId id="384" r:id="rId16"/>
    <p:sldId id="386" r:id="rId17"/>
    <p:sldId id="387" r:id="rId18"/>
    <p:sldId id="388" r:id="rId19"/>
    <p:sldId id="389" r:id="rId20"/>
    <p:sldId id="271" r:id="rId21"/>
  </p:sldIdLst>
  <p:sldSz cx="9144000" cy="6858000" type="screen4x3"/>
  <p:notesSz cx="7019925" cy="9305925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alafrej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3E90"/>
    <a:srgbClr val="F05D5D"/>
    <a:srgbClr val="FC750E"/>
    <a:srgbClr val="FC8A0E"/>
    <a:srgbClr val="FC9B0E"/>
    <a:srgbClr val="3EC1CD"/>
    <a:srgbClr val="A5CF5F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5230" autoAdjust="0"/>
  </p:normalViewPr>
  <p:slideViewPr>
    <p:cSldViewPr snapToGrid="0" snapToObjects="1">
      <p:cViewPr varScale="1">
        <p:scale>
          <a:sx n="82" d="100"/>
          <a:sy n="82" d="100"/>
        </p:scale>
        <p:origin x="13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971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 smtClean="0"/>
            </a:lvl1pPr>
          </a:lstStyle>
          <a:p>
            <a:pPr>
              <a:defRPr/>
            </a:pPr>
            <a:fld id="{650B78F0-0BBD-41F0-BA94-25339C15D324}" type="datetimeFigureOut">
              <a:rPr lang="fr-FR"/>
              <a:pPr>
                <a:defRPr/>
              </a:pPr>
              <a:t>18/06/2019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3FBA627-7DE9-4FD0-BE8F-41B23E1782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29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73AA4FE-1CD0-459A-A806-77B530329AB5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B8F13E5-77F3-4F6D-B658-B64C10B572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25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060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475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704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150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649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762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263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048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200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477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382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009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55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68300" y="1308100"/>
            <a:ext cx="8458200" cy="4673600"/>
          </a:xfrm>
        </p:spPr>
        <p:txBody>
          <a:bodyPr>
            <a:normAutofit/>
          </a:bodyPr>
          <a:lstStyle>
            <a:lvl1pPr marL="342900" indent="-3429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889000"/>
          </a:xfrm>
        </p:spPr>
        <p:txBody>
          <a:bodyPr>
            <a:normAutofit/>
          </a:bodyPr>
          <a:lstStyle>
            <a:lvl1pPr marL="0" indent="0">
              <a:buNone/>
              <a:defRPr lang="fr-FR" sz="1800" kern="1200" cap="all" dirty="0">
                <a:solidFill>
                  <a:srgbClr val="833E9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241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85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8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94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 descr="Logo-head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04800"/>
            <a:ext cx="8369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background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092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Logo-foo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375400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 style du titre</a:t>
            </a:r>
          </a:p>
        </p:txBody>
      </p:sp>
      <p:sp>
        <p:nvSpPr>
          <p:cNvPr id="205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3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400" y="5767388"/>
            <a:ext cx="91948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oneTexte 14"/>
          <p:cNvSpPr txBox="1">
            <a:spLocks noChangeArrowheads="1"/>
          </p:cNvSpPr>
          <p:nvPr userDrawn="1"/>
        </p:nvSpPr>
        <p:spPr bwMode="auto">
          <a:xfrm>
            <a:off x="11731625" y="39052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mtClean="0">
              <a:latin typeface="Calibri" charset="0"/>
            </a:endParaRPr>
          </a:p>
        </p:txBody>
      </p:sp>
      <p:pic>
        <p:nvPicPr>
          <p:cNvPr id="2" name="Image 5" descr="Logo-foo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6170613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bouamar@careercenter.ma" TargetMode="External"/><Relationship Id="rId2" Type="http://schemas.openxmlformats.org/officeDocument/2006/relationships/hyperlink" Target="mailto:mbencheqroun@careercenter.ma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2792413"/>
            <a:ext cx="7340600" cy="64928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Gestion des RESEAUX SOCIAUX – dos and </a:t>
            </a:r>
            <a:r>
              <a:rPr lang="fr-FR" dirty="0" err="1" smtClean="0"/>
              <a:t>donts</a:t>
            </a:r>
            <a:endParaRPr lang="fr-FR" dirty="0" smtClean="0"/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457200" y="3271234"/>
            <a:ext cx="7340600" cy="119773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Pratiques à adopter/éviter</a:t>
            </a:r>
          </a:p>
          <a:p>
            <a:pPr fontAlgn="auto">
              <a:spcAft>
                <a:spcPts val="0"/>
              </a:spcAft>
              <a:defRPr/>
            </a:pPr>
            <a:endParaRPr lang="fr-FR" sz="14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400" dirty="0" smtClean="0">
              <a:solidFill>
                <a:srgbClr val="1DB8D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Lamyaa bouamar, communications </a:t>
            </a:r>
            <a:r>
              <a:rPr lang="fr-FR" sz="1400" dirty="0" err="1" smtClean="0">
                <a:solidFill>
                  <a:srgbClr val="1DB8D1"/>
                </a:solidFill>
              </a:rPr>
              <a:t>officer</a:t>
            </a:r>
            <a:endParaRPr lang="fr-FR" sz="1400" dirty="0" smtClean="0">
              <a:solidFill>
                <a:srgbClr val="1DB8D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Mourad </a:t>
            </a:r>
            <a:r>
              <a:rPr lang="fr-FR" sz="1400" dirty="0" err="1" smtClean="0">
                <a:solidFill>
                  <a:srgbClr val="1DB8D1"/>
                </a:solidFill>
              </a:rPr>
              <a:t>bencheqroun</a:t>
            </a:r>
            <a:endParaRPr lang="fr-FR" sz="1400" dirty="0">
              <a:solidFill>
                <a:srgbClr val="1DB8D1"/>
              </a:solidFill>
            </a:endParaRPr>
          </a:p>
        </p:txBody>
      </p:sp>
      <p:sp>
        <p:nvSpPr>
          <p:cNvPr id="4" name="Titre 15"/>
          <p:cNvSpPr txBox="1">
            <a:spLocks/>
          </p:cNvSpPr>
          <p:nvPr/>
        </p:nvSpPr>
        <p:spPr>
          <a:xfrm>
            <a:off x="457200" y="4468969"/>
            <a:ext cx="5181600" cy="884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1200" dirty="0" smtClean="0">
                <a:solidFill>
                  <a:schemeClr val="bg1"/>
                </a:solidFill>
              </a:rPr>
              <a:t>FORMATION EQUIPES Career Center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B17499D7-1EB8-4D25-A9FC-AEAA9BB58D6E}" type="slidenum">
              <a:rPr lang="fr-FR" sz="1200" smtClean="0">
                <a:latin typeface="Gill Sans" panose="020B0604020202020204"/>
              </a:rPr>
              <a:pPr algn="ctr"/>
              <a:t>1</a:t>
            </a:fld>
            <a:r>
              <a:rPr lang="fr-FR" sz="1200" smtClean="0">
                <a:latin typeface="Gill Sans" panose="020B0604020202020204"/>
              </a:rPr>
              <a:t> / 18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433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13707" y="1548599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Diffuser davantage </a:t>
            </a:r>
            <a:r>
              <a:rPr lang="fr-FR" sz="1400" dirty="0" smtClean="0">
                <a:solidFill>
                  <a:schemeClr val="bg1"/>
                </a:solidFill>
              </a:rPr>
              <a:t>de </a:t>
            </a:r>
            <a:r>
              <a:rPr lang="fr-FR" sz="1400" dirty="0" err="1" smtClean="0">
                <a:solidFill>
                  <a:schemeClr val="bg1"/>
                </a:solidFill>
              </a:rPr>
              <a:t>Darija</a:t>
            </a:r>
            <a:r>
              <a:rPr lang="fr-FR" sz="1400" dirty="0" smtClean="0">
                <a:solidFill>
                  <a:schemeClr val="bg1"/>
                </a:solidFill>
              </a:rPr>
              <a:t> dans nos </a:t>
            </a:r>
            <a:r>
              <a:rPr lang="fr-FR" sz="1400" dirty="0" smtClean="0">
                <a:solidFill>
                  <a:schemeClr val="bg1"/>
                </a:solidFill>
              </a:rPr>
              <a:t>textes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>
            <a:off x="1982555" y="2916940"/>
            <a:ext cx="519471" cy="312890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/>
        </p:nvSpPr>
        <p:spPr>
          <a:xfrm rot="18979492">
            <a:off x="1873772" y="2965665"/>
            <a:ext cx="217501" cy="219428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7028197" y="2717366"/>
            <a:ext cx="572753" cy="6029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175" y="3320266"/>
            <a:ext cx="6985020" cy="28160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19930" y="3466681"/>
            <a:ext cx="2532184" cy="2250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50557" y="3584086"/>
            <a:ext cx="24015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dirty="0" smtClean="0">
              <a:solidFill>
                <a:srgbClr val="002A6C"/>
              </a:solidFill>
              <a:latin typeface="+mn-lt"/>
            </a:endParaRPr>
          </a:p>
          <a:p>
            <a:endParaRPr lang="fr-FR" sz="1600" dirty="0">
              <a:solidFill>
                <a:srgbClr val="002A6C"/>
              </a:solidFill>
              <a:latin typeface="+mn-lt"/>
            </a:endParaRPr>
          </a:p>
          <a:p>
            <a:pPr lvl="0"/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Eviter d’écrire </a:t>
            </a:r>
            <a:r>
              <a:rPr lang="fr-FR" sz="1600" dirty="0" err="1" smtClean="0">
                <a:solidFill>
                  <a:srgbClr val="002A6C"/>
                </a:solidFill>
                <a:latin typeface="+mn-lt"/>
              </a:rPr>
              <a:t>Darija</a:t>
            </a: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 en Latin, exemple :</a:t>
            </a:r>
          </a:p>
          <a:p>
            <a:pPr lvl="0"/>
            <a:endParaRPr lang="fr-FR" sz="1600" dirty="0">
              <a:solidFill>
                <a:srgbClr val="002A6C"/>
              </a:solidFill>
              <a:latin typeface="+mn-lt"/>
            </a:endParaRPr>
          </a:p>
          <a:p>
            <a:pPr lvl="0"/>
            <a:r>
              <a:rPr lang="fr-FR" sz="1600" dirty="0" err="1" smtClean="0">
                <a:solidFill>
                  <a:srgbClr val="002A6C"/>
                </a:solidFill>
                <a:latin typeface="+mn-lt"/>
              </a:rPr>
              <a:t>Fnadarkoum</a:t>
            </a: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, </a:t>
            </a:r>
            <a:r>
              <a:rPr lang="fr-FR" sz="1600" dirty="0" err="1" smtClean="0">
                <a:solidFill>
                  <a:srgbClr val="002A6C"/>
                </a:solidFill>
                <a:latin typeface="+mn-lt"/>
              </a:rPr>
              <a:t>Chnou</a:t>
            </a: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 </a:t>
            </a:r>
            <a:r>
              <a:rPr lang="fr-FR" sz="1600" dirty="0" err="1" smtClean="0">
                <a:solidFill>
                  <a:srgbClr val="002A6C"/>
                </a:solidFill>
                <a:latin typeface="+mn-lt"/>
              </a:rPr>
              <a:t>ghadi</a:t>
            </a: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 y9edem </a:t>
            </a:r>
            <a:r>
              <a:rPr lang="fr-FR" sz="1600" dirty="0" err="1" smtClean="0">
                <a:solidFill>
                  <a:srgbClr val="002A6C"/>
                </a:solidFill>
                <a:latin typeface="+mn-lt"/>
              </a:rPr>
              <a:t>likoum</a:t>
            </a: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 </a:t>
            </a:r>
            <a:r>
              <a:rPr lang="fr-FR" sz="1600" dirty="0" err="1" smtClean="0">
                <a:solidFill>
                  <a:srgbClr val="002A6C"/>
                </a:solidFill>
                <a:latin typeface="+mn-lt"/>
              </a:rPr>
              <a:t>Career</a:t>
            </a: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 Center ?</a:t>
            </a:r>
            <a:endParaRPr lang="fr-FR" sz="1600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10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NOS 8 RECOMMANDATIONS 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CA56CF98-205B-4632-9F79-5D461088EABE}" type="slidenum">
              <a:rPr lang="fr-FR" sz="1200" smtClean="0">
                <a:latin typeface="Gill Sans" panose="020B0604020202020204"/>
              </a:rPr>
              <a:pPr algn="ctr"/>
              <a:t>10</a:t>
            </a:fld>
            <a:r>
              <a:rPr lang="fr-FR" sz="1200" smtClean="0">
                <a:latin typeface="Gill Sans" panose="020B0604020202020204"/>
              </a:rPr>
              <a:t> / 18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213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279241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dirty="0" smtClean="0"/>
              <a:t>Dos and </a:t>
            </a:r>
            <a:r>
              <a:rPr lang="fr-FR" dirty="0" err="1" smtClean="0"/>
              <a:t>dont’s</a:t>
            </a:r>
            <a:endParaRPr lang="fr-FR" dirty="0"/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457200" y="3441700"/>
            <a:ext cx="734060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Cas </a:t>
            </a:r>
            <a:r>
              <a:rPr lang="fr-FR" sz="1400" dirty="0" err="1" smtClean="0">
                <a:solidFill>
                  <a:srgbClr val="1DB8D1"/>
                </a:solidFill>
              </a:rPr>
              <a:t>recurrents</a:t>
            </a:r>
            <a:endParaRPr lang="fr-FR" sz="1400" dirty="0">
              <a:solidFill>
                <a:srgbClr val="1DB8D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B06BABA2-C14E-4FDC-87B3-45E2F75DCDC0}" type="slidenum">
              <a:rPr lang="fr-FR" sz="1200" smtClean="0">
                <a:latin typeface="Gill Sans" panose="020B0604020202020204"/>
              </a:rPr>
              <a:pPr algn="ctr"/>
              <a:t>11</a:t>
            </a:fld>
            <a:r>
              <a:rPr lang="fr-FR" sz="1200" smtClean="0">
                <a:latin typeface="Gill Sans" panose="020B0604020202020204"/>
              </a:rPr>
              <a:t> / 18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295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PARTAGE DE CONTENU SUR LINKEDIN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1871528"/>
            <a:ext cx="4157478" cy="40139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8929" y="895406"/>
            <a:ext cx="3867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dirty="0" smtClean="0">
                <a:solidFill>
                  <a:srgbClr val="FF0000"/>
                </a:solidFill>
                <a:latin typeface="+mn-lt"/>
              </a:rPr>
              <a:t>X</a:t>
            </a: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 Les publications sont souvent partagées sur la mauvaise page (Page mère : Career Center Maroc)</a:t>
            </a:r>
            <a:endParaRPr lang="fr-FR" sz="1600" dirty="0">
              <a:solidFill>
                <a:srgbClr val="002A6C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6"/>
          <a:stretch/>
        </p:blipFill>
        <p:spPr>
          <a:xfrm>
            <a:off x="4720634" y="1871528"/>
            <a:ext cx="4184260" cy="401397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95449" y="898163"/>
            <a:ext cx="425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+mn-lt"/>
              </a:rPr>
              <a:t>Se </a:t>
            </a:r>
            <a:r>
              <a:rPr lang="fr-FR" sz="1600" dirty="0">
                <a:solidFill>
                  <a:srgbClr val="002060"/>
                </a:solidFill>
                <a:latin typeface="+mn-lt"/>
              </a:rPr>
              <a:t>diriger vers l’onglet « vous </a:t>
            </a:r>
            <a:r>
              <a:rPr lang="fr-FR" sz="1600" dirty="0" smtClean="0">
                <a:solidFill>
                  <a:srgbClr val="002060"/>
                </a:solidFill>
                <a:latin typeface="+mn-lt"/>
              </a:rPr>
              <a:t>» et choisir la </a:t>
            </a:r>
            <a:r>
              <a:rPr lang="fr-FR" sz="1600" dirty="0">
                <a:solidFill>
                  <a:srgbClr val="002060"/>
                </a:solidFill>
                <a:latin typeface="+mn-lt"/>
              </a:rPr>
              <a:t>page vitrine </a:t>
            </a:r>
            <a:r>
              <a:rPr lang="fr-FR" sz="1600" dirty="0" smtClean="0">
                <a:solidFill>
                  <a:srgbClr val="002060"/>
                </a:solidFill>
                <a:latin typeface="+mn-lt"/>
              </a:rPr>
              <a:t>de votre Career Center respectif avant de partager votre publication</a:t>
            </a:r>
            <a:endParaRPr lang="fr-FR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11630BA7-25C8-47A7-A582-13ED97627991}" type="slidenum">
              <a:rPr lang="fr-FR" sz="1200" smtClean="0">
                <a:latin typeface="Gill Sans" panose="020B0604020202020204"/>
              </a:rPr>
              <a:pPr algn="ctr"/>
              <a:t>12</a:t>
            </a:fld>
            <a:r>
              <a:rPr lang="fr-FR" sz="1200" smtClean="0">
                <a:latin typeface="Gill Sans" panose="020B0604020202020204"/>
              </a:rPr>
              <a:t> / 18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35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PARTAGE DE CONTENU SUR FACEBOOK À PARTIR DU CAREER CENTER VIRTUEL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784" y="818492"/>
            <a:ext cx="4085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dirty="0" smtClean="0">
                <a:solidFill>
                  <a:srgbClr val="FF0000"/>
                </a:solidFill>
                <a:latin typeface="+mn-lt"/>
              </a:rPr>
              <a:t>X</a:t>
            </a: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 Le profil qui sert de compte de gérance à nos pages </a:t>
            </a: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Facebook</a:t>
            </a: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 </a:t>
            </a: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doit rester invisible et inactif :  </a:t>
            </a:r>
            <a:r>
              <a:rPr lang="fr-FR" sz="1600" dirty="0" smtClean="0">
                <a:solidFill>
                  <a:srgbClr val="C00000"/>
                </a:solidFill>
                <a:latin typeface="+mn-lt"/>
              </a:rPr>
              <a:t>aucun </a:t>
            </a:r>
            <a:r>
              <a:rPr lang="fr-FR" sz="1600" dirty="0" smtClean="0">
                <a:solidFill>
                  <a:srgbClr val="C00000"/>
                </a:solidFill>
                <a:latin typeface="+mn-lt"/>
              </a:rPr>
              <a:t>contenu n’est à partager dessus</a:t>
            </a:r>
            <a:endParaRPr lang="fr-FR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24701" y="818492"/>
            <a:ext cx="46192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+mn-lt"/>
              </a:rPr>
              <a:t>Après avoir choisi de partager un atelier sur </a:t>
            </a:r>
            <a:r>
              <a:rPr lang="fr-FR" sz="1600" dirty="0" smtClean="0">
                <a:solidFill>
                  <a:srgbClr val="002060"/>
                </a:solidFill>
                <a:latin typeface="+mn-lt"/>
              </a:rPr>
              <a:t>Facebook à </a:t>
            </a:r>
            <a:r>
              <a:rPr lang="fr-FR" sz="1600" dirty="0" smtClean="0">
                <a:solidFill>
                  <a:srgbClr val="002060"/>
                </a:solidFill>
                <a:latin typeface="+mn-lt"/>
              </a:rPr>
              <a:t>partir du VCC, une fenêtre s’ouvre pour ajouter une légende : </a:t>
            </a:r>
            <a:r>
              <a:rPr lang="fr-FR" sz="1600" dirty="0" smtClean="0">
                <a:solidFill>
                  <a:srgbClr val="00B050"/>
                </a:solidFill>
                <a:latin typeface="+mn-lt"/>
              </a:rPr>
              <a:t>Changer le paramètre de publication à « Partager sur une page…</a:t>
            </a:r>
            <a:r>
              <a:rPr lang="fr-FR" sz="1600" dirty="0" smtClean="0">
                <a:solidFill>
                  <a:srgbClr val="002060"/>
                </a:solidFill>
                <a:latin typeface="+mn-lt"/>
              </a:rPr>
              <a:t> </a:t>
            </a:r>
            <a:r>
              <a:rPr lang="fr-FR" sz="1600" dirty="0" smtClean="0">
                <a:solidFill>
                  <a:srgbClr val="00B050"/>
                </a:solidFill>
                <a:latin typeface="+mn-lt"/>
              </a:rPr>
              <a:t>»</a:t>
            </a:r>
            <a:endParaRPr lang="fr-FR" sz="1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" r="65441" b="37248"/>
          <a:stretch/>
        </p:blipFill>
        <p:spPr>
          <a:xfrm>
            <a:off x="4757430" y="1880074"/>
            <a:ext cx="4128036" cy="4018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9" r="-1"/>
          <a:stretch/>
        </p:blipFill>
        <p:spPr>
          <a:xfrm>
            <a:off x="349784" y="1871528"/>
            <a:ext cx="4187794" cy="401892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CA786AE0-F63B-46A2-A4E1-4402FF6406DC}" type="slidenum">
              <a:rPr lang="fr-FR" sz="1200" smtClean="0">
                <a:latin typeface="Gill Sans" panose="020B0604020202020204"/>
              </a:rPr>
              <a:pPr algn="ctr"/>
              <a:t>13</a:t>
            </a:fld>
            <a:r>
              <a:rPr lang="fr-FR" sz="1200" smtClean="0">
                <a:latin typeface="Gill Sans" panose="020B0604020202020204"/>
              </a:rPr>
              <a:t> / 18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933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PARTAGE DE PHOTOS AVEC SIGNATURE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784" y="818492"/>
            <a:ext cx="40854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dirty="0" smtClean="0">
                <a:solidFill>
                  <a:srgbClr val="FF0000"/>
                </a:solidFill>
                <a:latin typeface="+mn-lt"/>
              </a:rPr>
              <a:t>X</a:t>
            </a: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 Les photos avec signature en gros plan et au centre sont à éviter (ex. </a:t>
            </a:r>
            <a:r>
              <a:rPr lang="fr-FR" sz="1600" dirty="0" err="1" smtClean="0">
                <a:solidFill>
                  <a:srgbClr val="002A6C"/>
                </a:solidFill>
                <a:latin typeface="+mn-lt"/>
              </a:rPr>
              <a:t>shutterstock</a:t>
            </a: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) :  </a:t>
            </a:r>
            <a:r>
              <a:rPr lang="fr-FR" sz="1600" dirty="0" smtClean="0">
                <a:solidFill>
                  <a:srgbClr val="C00000"/>
                </a:solidFill>
                <a:latin typeface="+mn-lt"/>
              </a:rPr>
              <a:t>Mauvaise visibilité et manque de professionnalisme perçu par nos abonnés</a:t>
            </a:r>
            <a:endParaRPr lang="fr-FR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24701" y="863979"/>
            <a:ext cx="4619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+mn-lt"/>
              </a:rPr>
              <a:t>Privilégier les illustrations de freepik.com : </a:t>
            </a:r>
            <a:r>
              <a:rPr lang="fr-FR" sz="1600" dirty="0" smtClean="0">
                <a:solidFill>
                  <a:srgbClr val="00B050"/>
                </a:solidFill>
                <a:latin typeface="+mn-lt"/>
              </a:rPr>
              <a:t>Gratuites avec une signature « soft » uniquement en bas de photos</a:t>
            </a:r>
            <a:endParaRPr lang="fr-FR" sz="1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r="41306"/>
          <a:stretch/>
        </p:blipFill>
        <p:spPr>
          <a:xfrm>
            <a:off x="293827" y="1992471"/>
            <a:ext cx="4141440" cy="3954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17" y="1992470"/>
            <a:ext cx="3993023" cy="399302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67B9A4FB-C9A7-446B-AD32-873177043CB1}" type="slidenum">
              <a:rPr lang="fr-FR" sz="1200" smtClean="0">
                <a:latin typeface="Gill Sans" panose="020B0604020202020204"/>
              </a:rPr>
              <a:pPr algn="ctr"/>
              <a:t>14</a:t>
            </a:fld>
            <a:r>
              <a:rPr lang="fr-FR" sz="1200" smtClean="0">
                <a:latin typeface="Gill Sans" panose="020B0604020202020204"/>
              </a:rPr>
              <a:t> / 18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800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PARTAGE DE PHOTOS SANS VALIDATION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784" y="818492"/>
            <a:ext cx="4085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dirty="0" smtClean="0">
                <a:solidFill>
                  <a:srgbClr val="FF0000"/>
                </a:solidFill>
                <a:latin typeface="+mn-lt"/>
              </a:rPr>
              <a:t>X</a:t>
            </a: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 Les photos montage avec logo du Career Center doivent impérativement être validées avant leurs publications</a:t>
            </a:r>
            <a:endParaRPr lang="fr-FR" sz="1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33"/>
          <a:stretch/>
        </p:blipFill>
        <p:spPr>
          <a:xfrm>
            <a:off x="234020" y="1931351"/>
            <a:ext cx="4143515" cy="39498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85" y="1931351"/>
            <a:ext cx="4543517" cy="368529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FAF29AD5-C09B-4BCF-A233-C62F836739DA}" type="slidenum">
              <a:rPr lang="fr-FR" sz="1200" smtClean="0">
                <a:latin typeface="Gill Sans" panose="020B0604020202020204"/>
              </a:rPr>
              <a:pPr algn="ctr"/>
              <a:t>15</a:t>
            </a:fld>
            <a:r>
              <a:rPr lang="fr-FR" sz="1200" smtClean="0">
                <a:latin typeface="Gill Sans" panose="020B0604020202020204"/>
              </a:rPr>
              <a:t> / 18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826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PARTAGE D’ARTICLES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784" y="818492"/>
            <a:ext cx="4085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dirty="0" smtClean="0">
                <a:solidFill>
                  <a:srgbClr val="FF0000"/>
                </a:solidFill>
                <a:latin typeface="+mn-lt"/>
              </a:rPr>
              <a:t>X</a:t>
            </a: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 Les articles ne devraient pas être un moyen de communiquer sur les ateliers et événements du Career Center</a:t>
            </a:r>
            <a:endParaRPr lang="fr-FR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24701" y="863979"/>
            <a:ext cx="4619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+mn-lt"/>
              </a:rPr>
              <a:t>Les articles sont l’outil #1 recommandé pour le partage des offres d’emploi/stage</a:t>
            </a:r>
            <a:endParaRPr lang="fr-FR" sz="1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t="6903" r="10941" b="3812"/>
          <a:stretch/>
        </p:blipFill>
        <p:spPr>
          <a:xfrm>
            <a:off x="260350" y="1862984"/>
            <a:ext cx="4554908" cy="3802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55" y="1919211"/>
            <a:ext cx="4275190" cy="416088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7B3A6FE8-DEC1-446D-A587-CC3923963A44}" type="slidenum">
              <a:rPr lang="fr-FR" sz="1200" smtClean="0">
                <a:latin typeface="Gill Sans" panose="020B0604020202020204"/>
              </a:rPr>
              <a:pPr algn="ctr"/>
              <a:t>16</a:t>
            </a:fld>
            <a:r>
              <a:rPr lang="fr-FR" sz="1200" smtClean="0">
                <a:latin typeface="Gill Sans" panose="020B0604020202020204"/>
              </a:rPr>
              <a:t> / 18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5586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 smtClean="0">
                <a:solidFill>
                  <a:srgbClr val="C2113A"/>
                </a:solidFill>
              </a:rPr>
              <a:t>RÉACTIVITÉ DE LA PAGE</a:t>
            </a:r>
            <a:endParaRPr lang="fr-FR" sz="1800" b="1" dirty="0">
              <a:solidFill>
                <a:srgbClr val="C2113A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784" y="818492"/>
            <a:ext cx="5771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dirty="0" smtClean="0">
                <a:solidFill>
                  <a:srgbClr val="FF0000"/>
                </a:solidFill>
                <a:latin typeface="+mn-lt"/>
              </a:rPr>
              <a:t>X</a:t>
            </a: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 Les questions/demandes/messages des abonnés sur nos pages laissés sans réponses sont mal vus et affectent négativement la relation entre le Career Center et les jeunes</a:t>
            </a:r>
            <a:endParaRPr lang="fr-FR" sz="1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036" y="758671"/>
            <a:ext cx="2362200" cy="5234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69" y="1638430"/>
            <a:ext cx="3169920" cy="352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7" y="1983930"/>
            <a:ext cx="3420174" cy="284062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D5FC4361-739A-4B41-9DBD-51350684D168}" type="slidenum">
              <a:rPr lang="fr-FR" sz="1200" smtClean="0">
                <a:latin typeface="Gill Sans" panose="020B0604020202020204"/>
              </a:rPr>
              <a:pPr algn="ctr"/>
              <a:t>17</a:t>
            </a:fld>
            <a:r>
              <a:rPr lang="fr-FR" sz="1200" smtClean="0">
                <a:latin typeface="Gill Sans" panose="020B0604020202020204"/>
              </a:rPr>
              <a:t> / 18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957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901700" y="2119169"/>
            <a:ext cx="7340600" cy="174352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dirty="0" smtClean="0">
                <a:latin typeface="+mn-lt"/>
              </a:rPr>
              <a:t>En cas de besoin :</a:t>
            </a:r>
          </a:p>
          <a:p>
            <a:pPr algn="ctr" fontAlgn="auto">
              <a:spcAft>
                <a:spcPts val="0"/>
              </a:spcAft>
              <a:defRPr/>
            </a:pPr>
            <a:endParaRPr lang="fr-FR" dirty="0" smtClean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dirty="0" smtClean="0">
                <a:latin typeface="+mn-lt"/>
                <a:hlinkClick r:id="rId2"/>
              </a:rPr>
              <a:t>mbencheqroun@careercenter.ma</a:t>
            </a:r>
            <a:endParaRPr lang="fr-FR" dirty="0" smtClean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dirty="0" smtClean="0">
                <a:latin typeface="+mn-lt"/>
              </a:rPr>
              <a:t>CC:  </a:t>
            </a:r>
          </a:p>
          <a:p>
            <a:pPr algn="ctr" fontAlgn="auto">
              <a:spcAft>
                <a:spcPts val="0"/>
              </a:spcAft>
              <a:defRPr/>
            </a:pPr>
            <a:endParaRPr lang="fr-FR" dirty="0" smtClean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dirty="0" smtClean="0">
                <a:latin typeface="+mn-lt"/>
                <a:hlinkClick r:id="rId3"/>
              </a:rPr>
              <a:t>lbouamar@careercenter.ma</a:t>
            </a:r>
            <a:r>
              <a:rPr lang="fr-FR" dirty="0" smtClean="0">
                <a:latin typeface="+mn-lt"/>
              </a:rPr>
              <a:t>  </a:t>
            </a:r>
            <a:endParaRPr lang="fr-FR" dirty="0"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F7A8967E-70EC-4830-A107-CAF989131A9A}" type="slidenum">
              <a:rPr lang="fr-FR" sz="1200" smtClean="0">
                <a:latin typeface="Gill Sans" panose="020B0604020202020204"/>
              </a:rPr>
              <a:pPr algn="ctr"/>
              <a:t>18</a:t>
            </a:fld>
            <a:r>
              <a:rPr lang="fr-FR" sz="1200" smtClean="0">
                <a:latin typeface="Gill Sans" panose="020B0604020202020204"/>
              </a:rPr>
              <a:t> / 18</a:t>
            </a:r>
            <a:endParaRPr lang="fr-FR" sz="1200">
              <a:latin typeface="Gill Sans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279241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dirty="0" smtClean="0"/>
              <a:t>Rappel de Nos recommandations</a:t>
            </a:r>
            <a:r>
              <a:rPr lang="fr-FR" dirty="0"/>
              <a:t> </a:t>
            </a: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457200" y="3441700"/>
            <a:ext cx="734060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Comment publier sur les pages career center ? </a:t>
            </a:r>
            <a:endParaRPr lang="fr-FR" sz="1400" dirty="0">
              <a:solidFill>
                <a:srgbClr val="1DB8D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519D6871-815F-4809-8546-14DBC329FC87}" type="slidenum">
              <a:rPr lang="fr-FR" sz="1200" smtClean="0">
                <a:latin typeface="Gill Sans" panose="020B0604020202020204"/>
              </a:rPr>
              <a:pPr algn="ctr"/>
              <a:t>2</a:t>
            </a:fld>
            <a:r>
              <a:rPr lang="fr-FR" sz="1200" smtClean="0">
                <a:latin typeface="Gill Sans" panose="020B0604020202020204"/>
              </a:rPr>
              <a:t> / 18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034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23850" y="1547813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Susciter l’engagement des utilisateurs en interagissant avec eux et en répondant à leurs </a:t>
            </a:r>
            <a:r>
              <a:rPr lang="fr-FR" sz="1400" dirty="0" smtClean="0"/>
              <a:t>demandes 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smtClean="0">
                <a:solidFill>
                  <a:srgbClr val="C2113A"/>
                </a:solidFill>
              </a:rPr>
              <a:t>NOS 8 RECOMMANDATIONS !</a:t>
            </a:r>
            <a:endParaRPr lang="fr-FR" sz="1800" b="1" dirty="0">
              <a:solidFill>
                <a:srgbClr val="C2113A"/>
              </a:solidFill>
            </a:endParaRPr>
          </a:p>
        </p:txBody>
      </p:sp>
      <p:pic>
        <p:nvPicPr>
          <p:cNvPr id="1026" name="Picture 7" descr="image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57" y="2482851"/>
            <a:ext cx="3313417" cy="36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16" y="3383310"/>
            <a:ext cx="4588136" cy="2297388"/>
          </a:xfrm>
          <a:prstGeom prst="rect">
            <a:avLst/>
          </a:prstGeom>
        </p:spPr>
      </p:pic>
      <p:sp>
        <p:nvSpPr>
          <p:cNvPr id="12" name="Multiply 11"/>
          <p:cNvSpPr/>
          <p:nvPr/>
        </p:nvSpPr>
        <p:spPr>
          <a:xfrm>
            <a:off x="6461091" y="1818753"/>
            <a:ext cx="572753" cy="6029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gonal Stripe 12"/>
          <p:cNvSpPr/>
          <p:nvPr/>
        </p:nvSpPr>
        <p:spPr>
          <a:xfrm>
            <a:off x="3138120" y="2954214"/>
            <a:ext cx="519471" cy="312890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 rot="18979492">
            <a:off x="3029337" y="3002939"/>
            <a:ext cx="217501" cy="219428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96BB3A2C-513D-45DB-A8C0-3170A9CFC1C4}" type="slidenum">
              <a:rPr lang="fr-FR" sz="1200" smtClean="0">
                <a:latin typeface="Gill Sans" panose="020B0604020202020204"/>
              </a:rPr>
              <a:pPr algn="ctr"/>
              <a:t>3</a:t>
            </a:fld>
            <a:r>
              <a:rPr lang="fr-FR" sz="1200" smtClean="0">
                <a:latin typeface="Gill Sans" panose="020B0604020202020204"/>
              </a:rPr>
              <a:t> / 18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867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23850" y="1547813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Faire attention aux textes accompagnant les photos/vidéos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78" y="2576513"/>
            <a:ext cx="3231348" cy="3541783"/>
          </a:xfrm>
          <a:prstGeom prst="rect">
            <a:avLst/>
          </a:prstGeom>
        </p:spPr>
      </p:pic>
      <p:pic>
        <p:nvPicPr>
          <p:cNvPr id="2050" name="Picture 2" descr="image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26" y="2576513"/>
            <a:ext cx="3152007" cy="354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iagonal Stripe 12"/>
          <p:cNvSpPr/>
          <p:nvPr/>
        </p:nvSpPr>
        <p:spPr>
          <a:xfrm>
            <a:off x="4283632" y="2120199"/>
            <a:ext cx="519471" cy="312890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/>
        </p:nvSpPr>
        <p:spPr>
          <a:xfrm rot="18979492">
            <a:off x="4174849" y="2168924"/>
            <a:ext cx="217501" cy="219428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425724" y="1959425"/>
            <a:ext cx="572753" cy="6029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smtClean="0">
                <a:solidFill>
                  <a:srgbClr val="C2113A"/>
                </a:solidFill>
              </a:rPr>
              <a:t>NOS 8 RECOMMANDATIONS !</a:t>
            </a:r>
            <a:endParaRPr lang="fr-FR" sz="1800" b="1" dirty="0">
              <a:solidFill>
                <a:srgbClr val="C2113A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19A952E6-F1F9-4DC0-9512-DD9BAC8F4BD7}" type="slidenum">
              <a:rPr lang="fr-FR" sz="1200" smtClean="0">
                <a:latin typeface="Gill Sans" panose="020B0604020202020204"/>
              </a:rPr>
              <a:pPr algn="ctr"/>
              <a:t>4</a:t>
            </a:fld>
            <a:r>
              <a:rPr lang="fr-FR" sz="1200" smtClean="0">
                <a:latin typeface="Gill Sans" panose="020B0604020202020204"/>
              </a:rPr>
              <a:t> / 18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006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23850" y="1547813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Favoriser et user de la banque d’image du programme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37" y="2911898"/>
            <a:ext cx="3673371" cy="28906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06" y="2911898"/>
            <a:ext cx="4079631" cy="2685523"/>
          </a:xfrm>
          <a:prstGeom prst="rect">
            <a:avLst/>
          </a:prstGeom>
        </p:spPr>
      </p:pic>
      <p:sp>
        <p:nvSpPr>
          <p:cNvPr id="13" name="Diagonal Stripe 12"/>
          <p:cNvSpPr/>
          <p:nvPr/>
        </p:nvSpPr>
        <p:spPr>
          <a:xfrm>
            <a:off x="3339091" y="2451801"/>
            <a:ext cx="519471" cy="312890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/>
        </p:nvSpPr>
        <p:spPr>
          <a:xfrm rot="18979492">
            <a:off x="3230308" y="2500526"/>
            <a:ext cx="217501" cy="219428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815646" y="2308998"/>
            <a:ext cx="572753" cy="6029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smtClean="0">
                <a:solidFill>
                  <a:srgbClr val="C2113A"/>
                </a:solidFill>
              </a:rPr>
              <a:t>NOS 8 RECOMMANDATIONS !</a:t>
            </a:r>
            <a:endParaRPr lang="fr-FR" sz="1800" b="1" dirty="0">
              <a:solidFill>
                <a:srgbClr val="C2113A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089C2617-3CE7-4942-94A0-523C5C184498}" type="slidenum">
              <a:rPr lang="fr-FR" sz="1200" smtClean="0">
                <a:latin typeface="Gill Sans" panose="020B0604020202020204"/>
              </a:rPr>
              <a:pPr algn="ctr"/>
              <a:t>5</a:t>
            </a:fld>
            <a:r>
              <a:rPr lang="fr-FR" sz="1200" smtClean="0">
                <a:latin typeface="Gill Sans" panose="020B0604020202020204"/>
              </a:rPr>
              <a:t> / 18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906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13707" y="1548599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</a:rPr>
              <a:t>Bien choisir des photos de bonne qualité et cohérentes aux objectifs des </a:t>
            </a:r>
            <a:r>
              <a:rPr lang="fr-FR" sz="1400" dirty="0" err="1">
                <a:solidFill>
                  <a:schemeClr val="bg1"/>
                </a:solidFill>
              </a:rPr>
              <a:t>Career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Centers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57" y="3812556"/>
            <a:ext cx="4435914" cy="2262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4" y="3319300"/>
            <a:ext cx="4189255" cy="2685110"/>
          </a:xfrm>
          <a:prstGeom prst="rect">
            <a:avLst/>
          </a:prstGeom>
        </p:spPr>
      </p:pic>
      <p:sp>
        <p:nvSpPr>
          <p:cNvPr id="13" name="Diagonal Stripe 12"/>
          <p:cNvSpPr/>
          <p:nvPr/>
        </p:nvSpPr>
        <p:spPr>
          <a:xfrm>
            <a:off x="1982555" y="2916940"/>
            <a:ext cx="519471" cy="312890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/>
        </p:nvSpPr>
        <p:spPr>
          <a:xfrm rot="18979492">
            <a:off x="1873772" y="2965665"/>
            <a:ext cx="217501" cy="219428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5295469" y="1557501"/>
            <a:ext cx="572753" cy="6029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6" t="20929" r="47295" b="21365"/>
          <a:stretch/>
        </p:blipFill>
        <p:spPr>
          <a:xfrm>
            <a:off x="5307557" y="1165330"/>
            <a:ext cx="3064385" cy="2637178"/>
          </a:xfrm>
          <a:prstGeom prst="rect">
            <a:avLst/>
          </a:prstGeom>
        </p:spPr>
      </p:pic>
      <p:sp>
        <p:nvSpPr>
          <p:cNvPr id="17" name="Multiply 16"/>
          <p:cNvSpPr/>
          <p:nvPr/>
        </p:nvSpPr>
        <p:spPr>
          <a:xfrm>
            <a:off x="6553372" y="583970"/>
            <a:ext cx="572753" cy="6029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smtClean="0">
                <a:solidFill>
                  <a:srgbClr val="C2113A"/>
                </a:solidFill>
              </a:rPr>
              <a:t>NOS 8 RECOMMANDATIONS !</a:t>
            </a:r>
            <a:endParaRPr lang="fr-FR" sz="1800" b="1" dirty="0">
              <a:solidFill>
                <a:srgbClr val="C2113A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1291829F-7095-45FD-8BAD-ECF7DED7933A}" type="slidenum">
              <a:rPr lang="fr-FR" sz="1200" smtClean="0">
                <a:latin typeface="Gill Sans" panose="020B0604020202020204"/>
              </a:rPr>
              <a:pPr algn="ctr"/>
              <a:t>6</a:t>
            </a:fld>
            <a:r>
              <a:rPr lang="fr-FR" sz="1200" smtClean="0">
                <a:latin typeface="Gill Sans" panose="020B0604020202020204"/>
              </a:rPr>
              <a:t> / 18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96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23850" y="1547813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Veiller à ce que les paramétrages de nos événements créés et publications soient bien ajustés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3074" name="Picture 5" descr="image0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03"/>
          <a:stretch/>
        </p:blipFill>
        <p:spPr bwMode="auto">
          <a:xfrm>
            <a:off x="5351860" y="2602522"/>
            <a:ext cx="3808887" cy="346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78" y="2602522"/>
            <a:ext cx="3780416" cy="3463101"/>
          </a:xfrm>
          <a:prstGeom prst="rect">
            <a:avLst/>
          </a:prstGeom>
        </p:spPr>
      </p:pic>
      <p:sp>
        <p:nvSpPr>
          <p:cNvPr id="13" name="Diagonal Stripe 12"/>
          <p:cNvSpPr/>
          <p:nvPr/>
        </p:nvSpPr>
        <p:spPr>
          <a:xfrm>
            <a:off x="3371839" y="2229796"/>
            <a:ext cx="519471" cy="312890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/>
        </p:nvSpPr>
        <p:spPr>
          <a:xfrm rot="18979492">
            <a:off x="3263056" y="2278521"/>
            <a:ext cx="217501" cy="219428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969926" y="2015331"/>
            <a:ext cx="572753" cy="6029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smtClean="0">
                <a:solidFill>
                  <a:srgbClr val="C2113A"/>
                </a:solidFill>
              </a:rPr>
              <a:t>NOS 8 RECOMMANDATIONS !</a:t>
            </a:r>
            <a:endParaRPr lang="fr-FR" sz="1800" b="1" dirty="0">
              <a:solidFill>
                <a:srgbClr val="C2113A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E33D35E6-EA7B-4A75-B16E-2D4BE54E17E7}" type="slidenum">
              <a:rPr lang="fr-FR" sz="1200" smtClean="0">
                <a:latin typeface="Gill Sans" panose="020B0604020202020204"/>
              </a:rPr>
              <a:pPr algn="ctr"/>
              <a:t>7</a:t>
            </a:fld>
            <a:r>
              <a:rPr lang="fr-FR" sz="1200" smtClean="0">
                <a:latin typeface="Gill Sans" panose="020B0604020202020204"/>
              </a:rPr>
              <a:t> / 18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962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23850" y="1551591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Adopter le réflexe de reproduire une partie des </a:t>
            </a:r>
            <a:r>
              <a:rPr lang="fr-FR" sz="1400" dirty="0" err="1" smtClean="0">
                <a:solidFill>
                  <a:schemeClr val="bg1"/>
                </a:solidFill>
              </a:rPr>
              <a:t>posts</a:t>
            </a:r>
            <a:r>
              <a:rPr lang="fr-FR" sz="1400" dirty="0" smtClean="0">
                <a:solidFill>
                  <a:schemeClr val="bg1"/>
                </a:solidFill>
              </a:rPr>
              <a:t> quotidiens de Facebook sur LinkedIn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506497" y="3305913"/>
            <a:ext cx="291402" cy="401933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62" y="3707846"/>
            <a:ext cx="3217671" cy="2409265"/>
          </a:xfrm>
          <a:prstGeom prst="rect">
            <a:avLst/>
          </a:prstGeom>
        </p:spPr>
      </p:pic>
      <p:sp>
        <p:nvSpPr>
          <p:cNvPr id="7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smtClean="0">
                <a:solidFill>
                  <a:srgbClr val="C2113A"/>
                </a:solidFill>
              </a:rPr>
              <a:t>NOS 8 RECOMMANDATIONS !</a:t>
            </a:r>
            <a:endParaRPr lang="fr-FR" sz="1800" b="1" dirty="0">
              <a:solidFill>
                <a:srgbClr val="C2113A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E4C960D2-224C-4F9B-AB82-933CE5A3CED5}" type="slidenum">
              <a:rPr lang="fr-FR" sz="1200" smtClean="0">
                <a:latin typeface="Gill Sans" panose="020B0604020202020204"/>
              </a:rPr>
              <a:pPr algn="ctr"/>
              <a:t>8</a:t>
            </a:fld>
            <a:r>
              <a:rPr lang="fr-FR" sz="1200" smtClean="0">
                <a:latin typeface="Gill Sans" panose="020B0604020202020204"/>
              </a:rPr>
              <a:t> / 18</a:t>
            </a:r>
            <a:endParaRPr lang="fr-FR" sz="1200" dirty="0">
              <a:latin typeface="Gill Sans" panose="020B0604020202020204"/>
            </a:endParaRP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48" y="644280"/>
            <a:ext cx="6049108" cy="266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09599" y="1552035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S’assurer en s’identifiant sur LinkedIn d’être sur la bonne page vitrine dédiée à votre </a:t>
            </a:r>
            <a:r>
              <a:rPr lang="fr-FR" sz="1400" dirty="0" err="1" smtClean="0">
                <a:solidFill>
                  <a:schemeClr val="bg1"/>
                </a:solidFill>
              </a:rPr>
              <a:t>Career</a:t>
            </a:r>
            <a:r>
              <a:rPr lang="fr-FR" sz="1400" dirty="0" smtClean="0">
                <a:solidFill>
                  <a:schemeClr val="bg1"/>
                </a:solidFill>
              </a:rPr>
              <a:t> Center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05" y="2629429"/>
            <a:ext cx="3337864" cy="3471601"/>
          </a:xfrm>
          <a:prstGeom prst="rect">
            <a:avLst/>
          </a:prstGeom>
        </p:spPr>
      </p:pic>
      <p:sp>
        <p:nvSpPr>
          <p:cNvPr id="13" name="Diagonal Stripe 12"/>
          <p:cNvSpPr/>
          <p:nvPr/>
        </p:nvSpPr>
        <p:spPr>
          <a:xfrm>
            <a:off x="3422116" y="2233888"/>
            <a:ext cx="519471" cy="312890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/>
        </p:nvSpPr>
        <p:spPr>
          <a:xfrm rot="18979492">
            <a:off x="3313333" y="2282613"/>
            <a:ext cx="217501" cy="219428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711403" y="2003586"/>
            <a:ext cx="572753" cy="6029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95" y="2629429"/>
            <a:ext cx="4029330" cy="3434839"/>
          </a:xfrm>
          <a:prstGeom prst="rect">
            <a:avLst/>
          </a:prstGeom>
        </p:spPr>
      </p:pic>
      <p:sp>
        <p:nvSpPr>
          <p:cNvPr id="9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smtClean="0">
                <a:solidFill>
                  <a:srgbClr val="C2113A"/>
                </a:solidFill>
              </a:rPr>
              <a:t>NOS 8 RECOMMANDATIONS !</a:t>
            </a:r>
            <a:endParaRPr lang="fr-FR" sz="1800" b="1" dirty="0">
              <a:solidFill>
                <a:srgbClr val="C2113A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6C96C77A-E2E0-4164-B7F9-EE2AC7D220FB}" type="slidenum">
              <a:rPr lang="fr-FR" sz="1200" smtClean="0">
                <a:latin typeface="Gill Sans" panose="020B0604020202020204"/>
              </a:rPr>
              <a:pPr algn="ctr"/>
              <a:t>9</a:t>
            </a:fld>
            <a:r>
              <a:rPr lang="fr-FR" sz="1200" smtClean="0">
                <a:latin typeface="Gill Sans" panose="020B0604020202020204"/>
              </a:rPr>
              <a:t> / 18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604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fontScale="92500" lnSpcReduction="20000"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4BF8647-B3AC-4CE3-84D1-5EEF396173CB}"/>
    </a:ext>
  </a:extLst>
</a:theme>
</file>

<file path=ppt/theme/theme2.xml><?xml version="1.0" encoding="utf-8"?>
<a:theme xmlns:a="http://schemas.openxmlformats.org/drawingml/2006/main" name="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E77EAAE-6930-481F-AA5D-D171675B2CA4}"/>
    </a:ext>
  </a:extLst>
</a:theme>
</file>

<file path=ppt/theme/theme3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B5E89FB3-05B5-4DBB-A51F-90584442F942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USAID_CC_Template-2016 01-VAL</Template>
  <TotalTime>27863</TotalTime>
  <Words>506</Words>
  <Application>Microsoft Office PowerPoint</Application>
  <PresentationFormat>Affichage à l'écran (4:3)</PresentationFormat>
  <Paragraphs>87</Paragraphs>
  <Slides>18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Gill Sans</vt:lpstr>
      <vt:lpstr>Gill Sans MT</vt:lpstr>
      <vt:lpstr>Wingdings</vt:lpstr>
      <vt:lpstr>Thème Office</vt:lpstr>
      <vt:lpstr>Content empty</vt:lpstr>
      <vt:lpstr>Back cover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Mourad Bencheqroun</dc:creator>
  <cp:lastModifiedBy>SD</cp:lastModifiedBy>
  <cp:revision>624</cp:revision>
  <cp:lastPrinted>2017-01-23T17:13:36Z</cp:lastPrinted>
  <dcterms:created xsi:type="dcterms:W3CDTF">2016-02-12T16:57:42Z</dcterms:created>
  <dcterms:modified xsi:type="dcterms:W3CDTF">2019-06-18T14:05:25Z</dcterms:modified>
</cp:coreProperties>
</file>